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39" r:id="rId4"/>
    <p:sldId id="258" r:id="rId5"/>
    <p:sldId id="265" r:id="rId6"/>
    <p:sldId id="266" r:id="rId7"/>
    <p:sldId id="267" r:id="rId8"/>
    <p:sldId id="259" r:id="rId9"/>
    <p:sldId id="260" r:id="rId10"/>
    <p:sldId id="271" r:id="rId11"/>
    <p:sldId id="270" r:id="rId12"/>
    <p:sldId id="261" r:id="rId13"/>
    <p:sldId id="262" r:id="rId14"/>
    <p:sldId id="269" r:id="rId15"/>
    <p:sldId id="268" r:id="rId16"/>
    <p:sldId id="281" r:id="rId17"/>
    <p:sldId id="280" r:id="rId18"/>
    <p:sldId id="279" r:id="rId19"/>
    <p:sldId id="278" r:id="rId20"/>
    <p:sldId id="282" r:id="rId21"/>
    <p:sldId id="277" r:id="rId22"/>
    <p:sldId id="283" r:id="rId23"/>
    <p:sldId id="276" r:id="rId24"/>
    <p:sldId id="288" r:id="rId25"/>
    <p:sldId id="287" r:id="rId26"/>
    <p:sldId id="286" r:id="rId27"/>
    <p:sldId id="285" r:id="rId28"/>
    <p:sldId id="284" r:id="rId29"/>
    <p:sldId id="275" r:id="rId30"/>
    <p:sldId id="290" r:id="rId31"/>
    <p:sldId id="289" r:id="rId32"/>
    <p:sldId id="274" r:id="rId33"/>
    <p:sldId id="299" r:id="rId34"/>
    <p:sldId id="300" r:id="rId35"/>
    <p:sldId id="298" r:id="rId36"/>
    <p:sldId id="301" r:id="rId37"/>
    <p:sldId id="297" r:id="rId38"/>
    <p:sldId id="304" r:id="rId39"/>
    <p:sldId id="296" r:id="rId40"/>
    <p:sldId id="303" r:id="rId41"/>
    <p:sldId id="306" r:id="rId42"/>
    <p:sldId id="305" r:id="rId43"/>
    <p:sldId id="302" r:id="rId44"/>
    <p:sldId id="307" r:id="rId45"/>
    <p:sldId id="295" r:id="rId46"/>
    <p:sldId id="314" r:id="rId47"/>
    <p:sldId id="313" r:id="rId48"/>
    <p:sldId id="311" r:id="rId49"/>
    <p:sldId id="318" r:id="rId50"/>
    <p:sldId id="317" r:id="rId51"/>
    <p:sldId id="316" r:id="rId52"/>
    <p:sldId id="315" r:id="rId53"/>
    <p:sldId id="310" r:id="rId54"/>
    <p:sldId id="319" r:id="rId55"/>
    <p:sldId id="320" r:id="rId56"/>
    <p:sldId id="309" r:id="rId57"/>
    <p:sldId id="323" r:id="rId58"/>
    <p:sldId id="322" r:id="rId59"/>
    <p:sldId id="308" r:id="rId60"/>
    <p:sldId id="325" r:id="rId61"/>
    <p:sldId id="324" r:id="rId62"/>
    <p:sldId id="294" r:id="rId63"/>
    <p:sldId id="326" r:id="rId64"/>
    <p:sldId id="327" r:id="rId65"/>
    <p:sldId id="293" r:id="rId66"/>
    <p:sldId id="328" r:id="rId67"/>
    <p:sldId id="292" r:id="rId68"/>
    <p:sldId id="331" r:id="rId69"/>
    <p:sldId id="329" r:id="rId70"/>
    <p:sldId id="273" r:id="rId71"/>
    <p:sldId id="291" r:id="rId72"/>
    <p:sldId id="332" r:id="rId73"/>
    <p:sldId id="272" r:id="rId74"/>
    <p:sldId id="336" r:id="rId75"/>
    <p:sldId id="335" r:id="rId76"/>
    <p:sldId id="334" r:id="rId77"/>
    <p:sldId id="333" r:id="rId78"/>
    <p:sldId id="338" r:id="rId79"/>
    <p:sldId id="337" r:id="rId80"/>
    <p:sldId id="264" r:id="rId81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7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3234731-6FB9-4495-B153-FE679B158A53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517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45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0648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658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1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294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656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177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287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9412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43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3849840" y="9378360"/>
            <a:ext cx="2946240" cy="4935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BF55C6E-BF86-4992-9136-BA31C75B1778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5015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814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778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0268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3154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3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1191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2688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2368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7779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390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7433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8299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337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133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2135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3531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0205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1556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019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6871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724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781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4194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263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4074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7085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0388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4727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049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1544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5424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3545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10480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4129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6629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829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1206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982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073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4023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45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4797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21625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688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1261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33227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7143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7537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2205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6417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4279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04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51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342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0400" y="4690800"/>
            <a:ext cx="5437800" cy="44427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3849840" y="9378360"/>
            <a:ext cx="2945880" cy="493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3F2E38D-BFF2-4F83-B967-3D0950B8954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30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1"/>
          <p:cNvPicPr/>
          <p:nvPr/>
        </p:nvPicPr>
        <p:blipFill>
          <a:blip r:embed="rId14"/>
          <a:stretch/>
        </p:blipFill>
        <p:spPr>
          <a:xfrm>
            <a:off x="0" y="-35280"/>
            <a:ext cx="9143640" cy="6933960"/>
          </a:xfrm>
          <a:prstGeom prst="rect">
            <a:avLst/>
          </a:prstGeom>
          <a:ln>
            <a:noFill/>
          </a:ln>
        </p:spPr>
      </p:pic>
      <p:sp>
        <p:nvSpPr>
          <p:cNvPr id="12" name="CustomShape 1"/>
          <p:cNvSpPr/>
          <p:nvPr/>
        </p:nvSpPr>
        <p:spPr>
          <a:xfrm>
            <a:off x="0" y="152280"/>
            <a:ext cx="1447560" cy="1199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Google Shape;13;p2"/>
          <p:cNvPicPr/>
          <p:nvPr/>
        </p:nvPicPr>
        <p:blipFill>
          <a:blip r:embed="rId15"/>
          <a:stretch/>
        </p:blipFill>
        <p:spPr>
          <a:xfrm>
            <a:off x="179640" y="138600"/>
            <a:ext cx="868320" cy="971640"/>
          </a:xfrm>
          <a:prstGeom prst="rect">
            <a:avLst/>
          </a:prstGeom>
          <a:ln>
            <a:noFill/>
          </a:ln>
        </p:spPr>
      </p:pic>
      <p:pic>
        <p:nvPicPr>
          <p:cNvPr id="3" name="Google Shape;15;p2"/>
          <p:cNvPicPr/>
          <p:nvPr/>
        </p:nvPicPr>
        <p:blipFill>
          <a:blip r:embed="rId16"/>
          <a:stretch/>
        </p:blipFill>
        <p:spPr>
          <a:xfrm>
            <a:off x="2702520" y="103320"/>
            <a:ext cx="1620720" cy="990360"/>
          </a:xfrm>
          <a:prstGeom prst="rect">
            <a:avLst/>
          </a:prstGeom>
          <a:ln>
            <a:noFill/>
          </a:ln>
        </p:spPr>
      </p:pic>
      <p:pic>
        <p:nvPicPr>
          <p:cNvPr id="4" name="Google Shape;16;p2"/>
          <p:cNvPicPr/>
          <p:nvPr/>
        </p:nvPicPr>
        <p:blipFill>
          <a:blip r:embed="rId17"/>
          <a:stretch/>
        </p:blipFill>
        <p:spPr>
          <a:xfrm>
            <a:off x="4323600" y="106560"/>
            <a:ext cx="1619640" cy="988200"/>
          </a:xfrm>
          <a:prstGeom prst="rect">
            <a:avLst/>
          </a:prstGeom>
          <a:ln>
            <a:noFill/>
          </a:ln>
        </p:spPr>
      </p:pic>
      <p:pic>
        <p:nvPicPr>
          <p:cNvPr id="5" name="Google Shape;17;p2"/>
          <p:cNvPicPr/>
          <p:nvPr/>
        </p:nvPicPr>
        <p:blipFill>
          <a:blip r:embed="rId18"/>
          <a:stretch/>
        </p:blipFill>
        <p:spPr>
          <a:xfrm>
            <a:off x="5923800" y="117000"/>
            <a:ext cx="1619640" cy="989640"/>
          </a:xfrm>
          <a:prstGeom prst="rect">
            <a:avLst/>
          </a:prstGeom>
          <a:ln>
            <a:noFill/>
          </a:ln>
        </p:spPr>
      </p:pic>
      <p:pic>
        <p:nvPicPr>
          <p:cNvPr id="6" name="Google Shape;18;p2"/>
          <p:cNvPicPr/>
          <p:nvPr/>
        </p:nvPicPr>
        <p:blipFill>
          <a:blip r:embed="rId19"/>
          <a:stretch/>
        </p:blipFill>
        <p:spPr>
          <a:xfrm>
            <a:off x="7524000" y="111960"/>
            <a:ext cx="1619640" cy="989640"/>
          </a:xfrm>
          <a:prstGeom prst="rect">
            <a:avLst/>
          </a:prstGeom>
          <a:ln>
            <a:noFill/>
          </a:ln>
        </p:spPr>
      </p:pic>
      <p:pic>
        <p:nvPicPr>
          <p:cNvPr id="7" name="Google Shape;19;p2"/>
          <p:cNvPicPr/>
          <p:nvPr/>
        </p:nvPicPr>
        <p:blipFill>
          <a:blip r:embed="rId20"/>
          <a:stretch/>
        </p:blipFill>
        <p:spPr>
          <a:xfrm>
            <a:off x="1219320" y="102240"/>
            <a:ext cx="1619640" cy="989640"/>
          </a:xfrm>
          <a:prstGeom prst="rect">
            <a:avLst/>
          </a:prstGeom>
          <a:ln>
            <a:noFill/>
          </a:ln>
        </p:spPr>
      </p:pic>
      <p:pic>
        <p:nvPicPr>
          <p:cNvPr id="8" name="Google Shape;20;p2"/>
          <p:cNvPicPr/>
          <p:nvPr/>
        </p:nvPicPr>
        <p:blipFill>
          <a:blip r:embed="rId21"/>
          <a:stretch/>
        </p:blipFill>
        <p:spPr>
          <a:xfrm>
            <a:off x="7530120" y="1600200"/>
            <a:ext cx="1599840" cy="5126760"/>
          </a:xfrm>
          <a:prstGeom prst="rect">
            <a:avLst/>
          </a:prstGeom>
          <a:ln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365039" y="1956239"/>
            <a:ext cx="7099789" cy="14353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36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 Knowledge Management Project</a:t>
            </a:r>
          </a:p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UE17CS342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637640" y="3516610"/>
            <a:ext cx="6554585" cy="1471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b="0" strike="noStrike" spc="-1" dirty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Project </a:t>
            </a:r>
            <a:r>
              <a:rPr lang="en-IN" b="0" strike="noStrike" spc="-1" dirty="0" smtClean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Title: Case Study on Ford  </a:t>
            </a: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b="0" strike="noStrike" spc="-1" dirty="0">
                <a:solidFill>
                  <a:srgbClr val="081EF2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Project</a:t>
            </a:r>
            <a:r>
              <a:rPr lang="en-IN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 </a:t>
            </a:r>
            <a:r>
              <a:rPr lang="en-IN" spc="-1" dirty="0" smtClean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Team Number : 3</a:t>
            </a: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b="0" strike="noStrike" spc="-1" dirty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Project </a:t>
            </a:r>
            <a:r>
              <a:rPr lang="en-IN" b="0" strike="noStrike" spc="-1" dirty="0" smtClean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Guide</a:t>
            </a:r>
            <a:r>
              <a:rPr lang="en-IN" spc="-1" dirty="0" smtClean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: Prof </a:t>
            </a:r>
            <a:r>
              <a:rPr lang="en-IN" spc="-1" dirty="0" err="1" smtClean="0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  <a:ea typeface="Trebuchet MS"/>
              </a:rPr>
              <a:t>Krupesha</a:t>
            </a: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More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about Ford’s Best-Practice Replication 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3"/>
          <p:cNvSpPr/>
          <p:nvPr/>
        </p:nvSpPr>
        <p:spPr>
          <a:xfrm>
            <a:off x="590760" y="1791360"/>
            <a:ext cx="700524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next phase was to take this knowledge and deploy the team to actually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help implement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these best practices and at the same time capture the improvements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that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with replication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time the original team evolved into a core group of four people, but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replication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process continued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team continued to capture knowledge in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standard format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known as a picture sheet and send it be mail, fax, and eventually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email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team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collected feedback and maintained a matrix of which practices had been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replicated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cumulative value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1995, with the advent of the Internet, Best-Practice Replication moved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online.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Internet enabled automation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communication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by the first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Web-based transactional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database and application at Ford.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866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Knowledge Management Defined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4744680" y="3208712"/>
            <a:ext cx="1572993" cy="1312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Simple Principals In Knowledge Management Inspire Breakthrough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2042640"/>
            <a:ext cx="6633555" cy="43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529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523880" y="1581120"/>
            <a:ext cx="761976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"/>
          <p:cNvSpPr/>
          <p:nvPr/>
        </p:nvSpPr>
        <p:spPr>
          <a:xfrm>
            <a:off x="1371600" y="1143000"/>
            <a:ext cx="77720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Knowledge Management Defined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505800" y="1617840"/>
            <a:ext cx="6868080" cy="475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According to Stan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Kwiecien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 Best-Practice Replication deployment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manager, knowledge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cannot be managed. Instead, a company creates a culture and process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encourage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people to share what they know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hard part is for employees to recognize that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something they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know is of value to others and to share it and to recognize that others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 something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value to them and to copy and borrow it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knowledge management team at Ford believes that the process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share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knowledge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can be managed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According to them, the core team should manage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information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the value and people will manage the knowledge.</a:t>
            </a: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Business Objectives of the KM Program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0" y="1828799"/>
            <a:ext cx="6863400" cy="458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Business Objectives of the KM Program 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617480"/>
            <a:ext cx="6863400" cy="493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objectives of Ford’s knowledge management program are to create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common, standard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and improved business processes. The knowledge management team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strives to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learn who is doing something better, share that with everyone else, and have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them all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use a best practice in support of the company’s key business strategies, which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are safety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quality, delivery, cost, morale, and the environment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addition to the Best-Practice Replication process, which is based on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communities 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practice, other knowledge management initiatives at Ford have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common objective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collecting “best” information and knowledge within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company and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making it available to people in other areas of the company who need it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when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they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need it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Ford’s intranet portal is designed to get people quickly directed to the sources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information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knowledge that they need when they need it.</a:t>
            </a: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087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KM </a:t>
            </a:r>
            <a:r>
              <a:rPr lang="en-US" sz="2400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Initiatives, Activities and Services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2" name="AutoShape 2" descr="Initiatives+logo Stock Vectors, Images &amp; Vector Art | Shutterstock"/>
          <p:cNvSpPr>
            <a:spLocks noChangeAspect="1" noChangeArrowheads="1"/>
          </p:cNvSpPr>
          <p:nvPr/>
        </p:nvSpPr>
        <p:spPr bwMode="auto">
          <a:xfrm flipH="1">
            <a:off x="266008" y="3321351"/>
            <a:ext cx="631767" cy="7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110" r="2323" b="17975"/>
          <a:stretch/>
        </p:blipFill>
        <p:spPr>
          <a:xfrm>
            <a:off x="266008" y="2277687"/>
            <a:ext cx="2543694" cy="2992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3" y="2618898"/>
            <a:ext cx="2028307" cy="2651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133" y="2529371"/>
            <a:ext cx="2502131" cy="25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8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2483738" y="1119600"/>
            <a:ext cx="6558742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KM Initiatives, Activities and Services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5018" y="1828800"/>
            <a:ext cx="67319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Best-Practice Replication process is Ford’s most mature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knowledge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management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initiative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second, growing knowledge management initiative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is knowledge-based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engineering. It is best described as an interface between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CAD system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a database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knowledge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about particular vehicle systems being designed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If a design engineer violates a rule based upon knowledge of that system, then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CAD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flags the area of concern and suggests proven alternatives. Any flags must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 resolved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as the design process continues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6432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KM Initiatives, Activities and Services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2177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 also has other, traditional knowledge management efforts with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substantial repositories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data and information, with strict governance to maintain a high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level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credibility and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relevance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This governance is designed to ensure that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information 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trustworthy and can be considered as knowledge</a:t>
            </a:r>
            <a:r>
              <a:rPr lang="en-US" dirty="0"/>
              <a:t>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22" y="4006735"/>
            <a:ext cx="3128398" cy="1792778"/>
          </a:xfrm>
          <a:prstGeom prst="rect">
            <a:avLst/>
          </a:prstGeom>
        </p:spPr>
      </p:pic>
      <p:pic>
        <p:nvPicPr>
          <p:cNvPr id="2050" name="Picture 2" descr="Knowledge Based Engine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20" y="3912126"/>
            <a:ext cx="3100598" cy="18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843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Organizational Structure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4" name="Picture 2" descr="Organizational structure mono color Royalty Free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5"/>
          <a:stretch/>
        </p:blipFill>
        <p:spPr bwMode="auto">
          <a:xfrm>
            <a:off x="735604" y="2281354"/>
            <a:ext cx="3457901" cy="298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ganization chart organizational structure Vector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2"/>
          <a:stretch/>
        </p:blipFill>
        <p:spPr bwMode="auto">
          <a:xfrm>
            <a:off x="3876474" y="2031207"/>
            <a:ext cx="3414769" cy="32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0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Organizational Structure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Ford’s knowledge management program office resides in the IT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organization. It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crosses all activities and all components of the company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function of the knowledge management program office is to launch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shepherd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new communities. The program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office monitors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community health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If a community appears to be anemic, the program office will investigate and try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re-energize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community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Within each community are focal points and gatekeepers. Focal points act as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community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representatives for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particular location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The focal point may or may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not be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decision maker and/or a subject matter expert.</a:t>
            </a: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34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523880" y="1581120"/>
            <a:ext cx="761976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1014153" y="1119240"/>
            <a:ext cx="8129487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Team Members Details</a:t>
            </a:r>
            <a:r>
              <a:rPr lang="en-I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64435"/>
              </p:ext>
            </p:extLst>
          </p:nvPr>
        </p:nvGraphicFramePr>
        <p:xfrm>
          <a:off x="1014153" y="2527530"/>
          <a:ext cx="609600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857729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987575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625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Serial</a:t>
                      </a:r>
                      <a:r>
                        <a:rPr lang="en-US" sz="1800" b="1" baseline="0" dirty="0" smtClean="0">
                          <a:latin typeface="Trebuchet MS" panose="020B0603020202020204" pitchFamily="34" charset="0"/>
                        </a:rPr>
                        <a:t> Number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Name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SRN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30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1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V.S.Vishruth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PES1201701878</a:t>
                      </a:r>
                      <a:endParaRPr lang="en-IN" sz="1800" b="1" dirty="0" smtClean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6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2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Mehul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Thakral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PES1201701122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0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3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Ajay </a:t>
                      </a:r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Chavan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PES1201701649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4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Gokul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S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PES1201802390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45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5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Syed Ali Hussain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PES1201802391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63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Trebuchet MS" panose="020B0603020202020204" pitchFamily="34" charset="0"/>
                        </a:rPr>
                        <a:t>6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Naveen G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PES1201701439</a:t>
                      </a:r>
                      <a:endParaRPr lang="en-IN" sz="1800" b="1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34267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Organizational Structure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just">
              <a:buClr>
                <a:srgbClr val="FF0000"/>
              </a:buClr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4098" name="Picture 2" descr="The Gatekeeper (A Misunderstood Product Owner Stance) - Business 2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0" y="2277689"/>
            <a:ext cx="3202766" cy="317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 Problems Facing Ford | The Motley F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32" y="2277689"/>
            <a:ext cx="3448988" cy="317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5497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Organizational Structure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focal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point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considered to be a conduit of knowledge. Their responsibilities include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disseminating knowledge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at their location and gathering and providing feedback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authors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They act as a filter for content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Gatekeepers act as community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leaders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</a:t>
            </a:r>
            <a:r>
              <a:rPr lang="en-IN" b="1" dirty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are past focal points that have been promoted to the division level. It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is important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that both roles be well-defined in order to ensure people understand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responsibilities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of both roles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Gatekeepers are automatically notified of submissions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process. The gatekeeper then reviews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submission with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appropriate subject matter expert(s).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095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Organizational Structure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practice is then passed to the </a:t>
            </a:r>
            <a:r>
              <a:rPr lang="en-US" dirty="0" smtClean="0">
                <a:solidFill>
                  <a:srgbClr val="081EF2"/>
                </a:solidFill>
              </a:rPr>
              <a:t>focal points </a:t>
            </a:r>
            <a:r>
              <a:rPr lang="en-US" dirty="0">
                <a:solidFill>
                  <a:srgbClr val="081EF2"/>
                </a:solidFill>
              </a:rPr>
              <a:t>who share it with the appropriate people within a location and begin the </a:t>
            </a:r>
            <a:r>
              <a:rPr lang="en-US" dirty="0" smtClean="0">
                <a:solidFill>
                  <a:srgbClr val="081EF2"/>
                </a:solidFill>
              </a:rPr>
              <a:t>process of </a:t>
            </a:r>
            <a:r>
              <a:rPr lang="en-US" dirty="0">
                <a:solidFill>
                  <a:srgbClr val="081EF2"/>
                </a:solidFill>
              </a:rPr>
              <a:t>gaining buy-in for it. Managers primarily look at those practices not responded </a:t>
            </a:r>
            <a:r>
              <a:rPr lang="en-US" dirty="0" smtClean="0">
                <a:solidFill>
                  <a:srgbClr val="081EF2"/>
                </a:solidFill>
              </a:rPr>
              <a:t>to </a:t>
            </a:r>
            <a:r>
              <a:rPr lang="en-IN" dirty="0" smtClean="0">
                <a:solidFill>
                  <a:srgbClr val="081EF2"/>
                </a:solidFill>
              </a:rPr>
              <a:t>by </a:t>
            </a:r>
            <a:r>
              <a:rPr lang="en-IN" dirty="0">
                <a:solidFill>
                  <a:srgbClr val="081EF2"/>
                </a:solidFill>
              </a:rPr>
              <a:t>a location</a:t>
            </a:r>
            <a:r>
              <a:rPr lang="en-IN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program office drives both roles as deep into the organization as possible </a:t>
            </a:r>
            <a:r>
              <a:rPr lang="en-US" dirty="0" smtClean="0">
                <a:solidFill>
                  <a:srgbClr val="081EF2"/>
                </a:solidFill>
              </a:rPr>
              <a:t>to ensure </a:t>
            </a:r>
            <a:r>
              <a:rPr lang="en-US" dirty="0">
                <a:solidFill>
                  <a:srgbClr val="081EF2"/>
                </a:solidFill>
              </a:rPr>
              <a:t>the participation and buy-in of </a:t>
            </a:r>
            <a:r>
              <a:rPr lang="en-US" dirty="0" smtClean="0">
                <a:solidFill>
                  <a:srgbClr val="081EF2"/>
                </a:solidFill>
              </a:rPr>
              <a:t>that business</a:t>
            </a:r>
            <a:r>
              <a:rPr lang="en-US" dirty="0">
                <a:solidFill>
                  <a:srgbClr val="081EF2"/>
                </a:solidFill>
              </a:rPr>
              <a:t>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836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Core KM Products, Services and </a:t>
            </a:r>
            <a:r>
              <a:rPr lang="en-IN" sz="2400" b="0" strike="noStrike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Offereings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1447920" y="6434051"/>
            <a:ext cx="4437491" cy="38261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2" name="Picture 2" descr="Innovation in Knowledge Management (KM) Products And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26" y="2211185"/>
            <a:ext cx="5945967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697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I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Core KM Products, Services and </a:t>
            </a:r>
            <a:r>
              <a:rPr lang="en-IN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Offereings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program office considers itself the shepherd of the Best-Practice </a:t>
            </a:r>
            <a:r>
              <a:rPr lang="en-US" dirty="0" smtClean="0">
                <a:solidFill>
                  <a:srgbClr val="081EF2"/>
                </a:solidFill>
              </a:rPr>
              <a:t>Replication </a:t>
            </a:r>
            <a:r>
              <a:rPr lang="en-IN" dirty="0" smtClean="0">
                <a:solidFill>
                  <a:srgbClr val="081EF2"/>
                </a:solidFill>
              </a:rPr>
              <a:t>process </a:t>
            </a:r>
            <a:r>
              <a:rPr lang="en-IN" dirty="0">
                <a:solidFill>
                  <a:srgbClr val="081EF2"/>
                </a:solidFill>
              </a:rPr>
              <a:t>and communities</a:t>
            </a:r>
            <a:r>
              <a:rPr lang="en-IN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real owners, according to program team members, </a:t>
            </a:r>
            <a:r>
              <a:rPr lang="en-US" dirty="0" smtClean="0">
                <a:solidFill>
                  <a:srgbClr val="081EF2"/>
                </a:solidFill>
              </a:rPr>
              <a:t>are the </a:t>
            </a:r>
            <a:r>
              <a:rPr lang="en-US" dirty="0">
                <a:solidFill>
                  <a:srgbClr val="081EF2"/>
                </a:solidFill>
              </a:rPr>
              <a:t>business partners. IT provides the infrastructure. The program office team </a:t>
            </a:r>
            <a:r>
              <a:rPr lang="en-US" dirty="0" smtClean="0">
                <a:solidFill>
                  <a:srgbClr val="081EF2"/>
                </a:solidFill>
              </a:rPr>
              <a:t>provides the </a:t>
            </a:r>
            <a:r>
              <a:rPr lang="en-US" dirty="0">
                <a:solidFill>
                  <a:srgbClr val="081EF2"/>
                </a:solidFill>
              </a:rPr>
              <a:t>application software and guidance to make sure the systems are launched </a:t>
            </a:r>
            <a:r>
              <a:rPr lang="en-US" dirty="0" smtClean="0">
                <a:solidFill>
                  <a:srgbClr val="081EF2"/>
                </a:solidFill>
              </a:rPr>
              <a:t>and </a:t>
            </a:r>
            <a:r>
              <a:rPr lang="en-IN" dirty="0" smtClean="0">
                <a:solidFill>
                  <a:srgbClr val="081EF2"/>
                </a:solidFill>
              </a:rPr>
              <a:t>running </a:t>
            </a:r>
            <a:r>
              <a:rPr lang="en-IN" dirty="0">
                <a:solidFill>
                  <a:srgbClr val="081EF2"/>
                </a:solidFill>
              </a:rPr>
              <a:t>well</a:t>
            </a:r>
            <a:r>
              <a:rPr lang="en-IN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program office also intersects with an IT activity called </a:t>
            </a:r>
            <a:r>
              <a:rPr lang="en-US" dirty="0" smtClean="0">
                <a:solidFill>
                  <a:srgbClr val="081EF2"/>
                </a:solidFill>
              </a:rPr>
              <a:t>Collaborative </a:t>
            </a:r>
            <a:r>
              <a:rPr lang="en-IN" dirty="0" smtClean="0">
                <a:solidFill>
                  <a:srgbClr val="081EF2"/>
                </a:solidFill>
              </a:rPr>
              <a:t>Solutions.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If a business partner approaches the program office with a need for a </a:t>
            </a:r>
            <a:r>
              <a:rPr lang="en-US" dirty="0" smtClean="0">
                <a:solidFill>
                  <a:srgbClr val="081EF2"/>
                </a:solidFill>
              </a:rPr>
              <a:t>knowledge management </a:t>
            </a:r>
            <a:r>
              <a:rPr lang="en-US" dirty="0">
                <a:solidFill>
                  <a:srgbClr val="081EF2"/>
                </a:solidFill>
              </a:rPr>
              <a:t>product and </a:t>
            </a:r>
            <a:r>
              <a:rPr lang="en-US" dirty="0" smtClean="0">
                <a:solidFill>
                  <a:srgbClr val="081EF2"/>
                </a:solidFill>
              </a:rPr>
              <a:t>Best-Practice Replication </a:t>
            </a:r>
            <a:r>
              <a:rPr lang="en-US" dirty="0">
                <a:solidFill>
                  <a:srgbClr val="081EF2"/>
                </a:solidFill>
              </a:rPr>
              <a:t>is not the solution, </a:t>
            </a:r>
            <a:r>
              <a:rPr lang="en-US" dirty="0" smtClean="0">
                <a:solidFill>
                  <a:srgbClr val="081EF2"/>
                </a:solidFill>
              </a:rPr>
              <a:t>then the </a:t>
            </a:r>
            <a:r>
              <a:rPr lang="en-US" dirty="0">
                <a:solidFill>
                  <a:srgbClr val="081EF2"/>
                </a:solidFill>
              </a:rPr>
              <a:t>office recommends </a:t>
            </a:r>
            <a:r>
              <a:rPr lang="en-US" dirty="0" smtClean="0">
                <a:solidFill>
                  <a:srgbClr val="081EF2"/>
                </a:solidFill>
              </a:rPr>
              <a:t>a more </a:t>
            </a:r>
            <a:r>
              <a:rPr lang="en-US" dirty="0">
                <a:solidFill>
                  <a:srgbClr val="081EF2"/>
                </a:solidFill>
              </a:rPr>
              <a:t>appropriate knowledge management solution, </a:t>
            </a:r>
            <a:r>
              <a:rPr lang="en-US" dirty="0" smtClean="0">
                <a:solidFill>
                  <a:srgbClr val="081EF2"/>
                </a:solidFill>
              </a:rPr>
              <a:t>whether that </a:t>
            </a:r>
            <a:r>
              <a:rPr lang="en-US" dirty="0">
                <a:solidFill>
                  <a:srgbClr val="081EF2"/>
                </a:solidFill>
              </a:rPr>
              <a:t>is a repository, a portal gadget, or some other existing or planned offering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2723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Funding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1481171" y="7165570"/>
            <a:ext cx="2122836" cy="18249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46" name="Picture 2" descr="Missing spark: Corporate funding for battery storage,smart grid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4"/>
          <a:stretch/>
        </p:blipFill>
        <p:spPr bwMode="auto">
          <a:xfrm>
            <a:off x="1880418" y="2294428"/>
            <a:ext cx="2525325" cy="36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Private equity, venture capital firms take a bite of the digital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44" y="4230215"/>
            <a:ext cx="2809701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43" y="2427316"/>
            <a:ext cx="2857500" cy="17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2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Funding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2633" y="1775936"/>
            <a:ext cx="70824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Aside from the small group in the knowledge management program office,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there are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no positions fully devoted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Aside from 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budgeting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database, the Web developer, and program office support, there is no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specific funding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 knowledge management at Ford. But businesses realize there is value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by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participating.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According to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Kwiecien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through the 50-plus communities, the program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office supports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approximately 25 vice presidents’ areas. It is recognized that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adds value to the enterprise and is included as a line item in the annual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IT budget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Custom development is charged on a time and materials basis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business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partners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658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Funding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In addition, the program office licenses the Best-Practice Replication process </a:t>
            </a:r>
            <a:r>
              <a:rPr lang="en-US" dirty="0" smtClean="0">
                <a:solidFill>
                  <a:srgbClr val="081EF2"/>
                </a:solidFill>
              </a:rPr>
              <a:t>to </a:t>
            </a:r>
            <a:r>
              <a:rPr lang="en-IN" dirty="0" smtClean="0">
                <a:solidFill>
                  <a:srgbClr val="081EF2"/>
                </a:solidFill>
              </a:rPr>
              <a:t>external </a:t>
            </a:r>
            <a:r>
              <a:rPr lang="en-IN" dirty="0">
                <a:solidFill>
                  <a:srgbClr val="081EF2"/>
                </a:solidFill>
              </a:rPr>
              <a:t>organizations</a:t>
            </a:r>
            <a:r>
              <a:rPr lang="en-IN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 smtClean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Participants, as of 2003, are Shell Oil, Nabisco, Kraft </a:t>
            </a:r>
            <a:r>
              <a:rPr lang="en-US" dirty="0" smtClean="0">
                <a:solidFill>
                  <a:srgbClr val="081EF2"/>
                </a:solidFill>
              </a:rPr>
              <a:t>Foods, and </a:t>
            </a:r>
            <a:r>
              <a:rPr lang="en-US" dirty="0">
                <a:solidFill>
                  <a:srgbClr val="081EF2"/>
                </a:solidFill>
              </a:rPr>
              <a:t>the U.S. Navy Aircraft Carrier Team One Maintenance group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</a:rPr>
              <a:t>In this </a:t>
            </a:r>
            <a:r>
              <a:rPr lang="en-IN" dirty="0" smtClean="0">
                <a:solidFill>
                  <a:srgbClr val="081EF2"/>
                </a:solidFill>
              </a:rPr>
              <a:t>way, </a:t>
            </a:r>
            <a:r>
              <a:rPr lang="en-US" dirty="0" smtClean="0">
                <a:solidFill>
                  <a:srgbClr val="081EF2"/>
                </a:solidFill>
              </a:rPr>
              <a:t>Best-Practice </a:t>
            </a:r>
            <a:r>
              <a:rPr lang="en-US" dirty="0">
                <a:solidFill>
                  <a:srgbClr val="081EF2"/>
                </a:solidFill>
              </a:rPr>
              <a:t>Replication pays for itself. It is one of the few applications in the </a:t>
            </a:r>
            <a:r>
              <a:rPr lang="en-US" dirty="0" smtClean="0">
                <a:solidFill>
                  <a:srgbClr val="081EF2"/>
                </a:solidFill>
              </a:rPr>
              <a:t>entire company </a:t>
            </a:r>
            <a:r>
              <a:rPr lang="en-US" dirty="0">
                <a:solidFill>
                  <a:srgbClr val="081EF2"/>
                </a:solidFill>
              </a:rPr>
              <a:t>that funds itself in this manner.</a:t>
            </a: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0155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Activity Overview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4771" y="2042640"/>
            <a:ext cx="64839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Ford’s knowledge management activities are quite broad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algn="just">
              <a:buClr>
                <a:srgbClr val="FF0000"/>
              </a:buClr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following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slides provide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 overview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communities of  practice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facilitated best practices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transfers, expertise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locator systems, decision support systems, lessons learned,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content management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and After-Action Reviews within the company</a:t>
            </a:r>
            <a:r>
              <a:rPr lang="en-US" dirty="0">
                <a:solidFill>
                  <a:srgbClr val="292526"/>
                </a:solidFill>
                <a:latin typeface="AGaramond-Regular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4047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Communities of Practice</a:t>
            </a:r>
            <a:endParaRPr lang="en-IN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080238" y="3524596"/>
            <a:ext cx="1237435" cy="5706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 smtClean="0"/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Cultivating Communities of Practice |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3" y="1991632"/>
            <a:ext cx="6184669" cy="409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576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523880" y="1581120"/>
            <a:ext cx="761976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1014153" y="1119240"/>
            <a:ext cx="8129487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Knowledge Management Project-Case Study on Ford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Image result for ford compa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3" y="1937013"/>
            <a:ext cx="6451702" cy="429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760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Communities of Practice</a:t>
            </a:r>
            <a:endParaRPr lang="en-IN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has a mature community of practice structure and Best-Practice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Replication process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At Ford, the communities of practice are naturally occurring groups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people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who perform similar work and are geographically dispersed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ach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community of practice is made up of focal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points who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represent the community at each location. A gatekeeper administers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each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community.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Based on experience, the program office believes that 40 to 50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locations per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community are optimal for a gatekeeper or focal point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000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Communities of Practice</a:t>
            </a:r>
            <a:endParaRPr lang="en-IN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communities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practice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operate independently, with the Best-Practice Replication program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office acting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an advisory capacity to support the communities of practice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Currently there are more than 50 active communities of practice at Ford. Only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15 are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manufacturing related, and the rest are located in support areas such as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human resources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; material, planning, and logistics; product development; IT; and finance.</a:t>
            </a:r>
          </a:p>
          <a:p>
            <a:endParaRPr lang="en-US" dirty="0" smtClean="0"/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2705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Transfer </a:t>
            </a: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of Best Practices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457200"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6 Tips for Knowledge Transfer Best Practices Post Hiring | Hex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0" y="1841761"/>
            <a:ext cx="6932943" cy="45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987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Transfer of Best Practices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is a push process with defined roles and responsibilities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US" spc="-1" dirty="0" smtClean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Using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Replication, communities share proven practices that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have made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 improvement to a business process, not ideas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advent of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Web-based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technology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enabled the process to be largely automated in 1996. These practices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are shared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through picture sheets, video clips, and documentation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key to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success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was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measuring the value of the knowledge transfer and the resulting replications.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80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Expertise </a:t>
            </a: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Locator System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Expert People Team Workers Diverse Skills Experience Expertise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0"/>
          <a:stretch/>
        </p:blipFill>
        <p:spPr bwMode="auto">
          <a:xfrm>
            <a:off x="648393" y="1778924"/>
            <a:ext cx="6384174" cy="453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16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Expertise </a:t>
            </a: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Locator System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5637" y="1812175"/>
            <a:ext cx="68496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At this time, Ford does not have an expertise locator system. Each major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organization has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lists of experts, usually accessible from their home page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Depending on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organization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some do have details about the person’s experiences and expertise.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This 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especially prevalent in the research and product development organizations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enterprise portal has links to organization charts to help identify positions.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enterprise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“People Search” is a common directory of every employee with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e-mail access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This directory does describe the job functions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 does intend to implement an enterprise-wide expertise locator system.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8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Decision Support Systems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8" name="Picture 2" descr="1000+ Decision Support System Stock Images, Photos &amp; Vector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4"/>
          <a:stretch/>
        </p:blipFill>
        <p:spPr bwMode="auto">
          <a:xfrm>
            <a:off x="276437" y="1837120"/>
            <a:ext cx="7081474" cy="44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699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Decision Support Systems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has many decision support systems; most are driven by the finance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quality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analysts. It also views knowledge-based engineering as a type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decision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support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system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Six Sigma includes some refined decision support systems as tools to aid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Black Belts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analyzing data and suggesting where to focus Six Sigma efforts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Each major organization in Ford has its own derivatives designed to suit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their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business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needs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Each are funded and maintained by the respective IT support for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that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organization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53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Lessons Learned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5122" name="Picture 2" descr="Lessons Learned - I Passed My PMP Certification Exam | PM Study Cir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9" y="2042640"/>
            <a:ext cx="6700058" cy="42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889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Lessons Learned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addition to the lessons captured in the Best-Practice Replication process,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lessons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learned repository was created in 1997 at Ford with the intent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allowing anyone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submit or retrieve a lesson learned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Interpretations of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lessons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learned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were entered without any governance; the result was that few could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 accurately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retrieved. The lessons learned database was deactivated in 2001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Currently, “powertrain” operations has developed and is expanding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process called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preventive corrective action system, where a lesson learned is defined as “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corrective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action that has been effectively closed, can be replicated, and is fed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back into Ford’s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quality operating system to ensure permanent change.”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855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2434304" y="1093598"/>
            <a:ext cx="64767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Ford Motor Company-Background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131" y="2028305"/>
            <a:ext cx="7065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With approximately 350,000 employees, Ford Motor Company operates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more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than 200 global markets on six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continents.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Ford began a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manufacturing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revolution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with its mass production assembly lines in the early 1900s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Now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company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is the world’s largest pickup truck maker and the No. 2 producer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cars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trucks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Its vehicle lines include the brands Aston Martin, Ford, Jaguar,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Lincoln, Mercury, </a:t>
            </a:r>
            <a:r>
              <a:rPr lang="en-US" dirty="0" err="1" smtClean="0">
                <a:solidFill>
                  <a:srgbClr val="081EF2"/>
                </a:solidFill>
                <a:latin typeface="Trebuchet MS" panose="020B0603020202020204" pitchFamily="34" charset="0"/>
              </a:rPr>
              <a:t>Landrover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, Mazda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and Volvo.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Among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its biggest successes are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Taurus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and F-Series pickup.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Content Management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6146" name="Picture 2" descr="The basics of content management systems -- GC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3" y="2042640"/>
            <a:ext cx="6678582" cy="43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165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Content Management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According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Kwiecien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 lack of content is one reason that duplication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effort 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mistakes happen. Therefore, at Ford, content management is a well-defined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process for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any documentation that is ultimately searchable on its intranet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 smtClean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strict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governance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review process guides anyone who needs to post to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central repository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or enterprise knowledge base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Each posting is reviewed for adherence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governance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guidelines and for possible duplication. Document retention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policies apply.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Only properly registered documents with appropriate taxonomies are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searchable by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corporate search engine.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20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Content Management</a:t>
            </a:r>
            <a:endParaRPr lang="en-I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actual content is the responsibility of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posting organization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is a charge associated with the posting that in effect funds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enterprise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knowledge base content management process. The cost varies with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volume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of activity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Content management is the responsibility of the gatekeepers in each community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Best-Practice Replication process has three filter stages for content.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0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After-Action Reviews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7170" name="Picture 2" descr="Well-conducted After Action Reviews can improve safet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3" y="2042640"/>
            <a:ext cx="6876992" cy="42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246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After-Action Reviews</a:t>
            </a:r>
            <a:endParaRPr lang="en-IN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After-Action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Reviews are routinely held during the course of any major project.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 example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the product development function uses the Ford product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development system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with milestones at key timing dates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decision to advance to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next milestone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requires reflection concerning if the goals have been met and what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went</a:t>
            </a:r>
            <a:r>
              <a:rPr lang="en-IN" b="1" dirty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well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or what went wrong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Similarly, during the launch of a new or revised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product 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service, After-Action Reviews are often held daily with a major review (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launch critique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) after completion of the launch or project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If necessary, lessons learned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during this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process are brought back into the operating system to ensure change.</a:t>
            </a: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482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Measuring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Measurement of KM Projects: a Practical Guide for Librari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6" y="1762298"/>
            <a:ext cx="5870881" cy="45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2126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Measuring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Ford’s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knowledge management program office does not launch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community 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practice if it can not measure improvement. Everybody who does work,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regardless 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what organization it is in, has to have some metric that indicates how they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are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improving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business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 smtClean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Most communities state savings as percentage improved, customer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satisfaction indicators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accident rate reduction, and cycle time improvements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program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office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these could be converted into dollars; however, it concentrates on showing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value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the users in their own metrics, which may not be expressed financially.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These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improvements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ultimately cascade and translate as overall improvement to the bottom line.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868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Measuring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Trebuchet MS" panose="020B0603020202020204" pitchFamily="34" charset="0"/>
              </a:rPr>
              <a:t>Some </a:t>
            </a:r>
            <a:r>
              <a:rPr lang="en-US" dirty="0">
                <a:latin typeface="Trebuchet MS" panose="020B0603020202020204" pitchFamily="34" charset="0"/>
              </a:rPr>
              <a:t>hard dollar savings are obvious, such as those that come from </a:t>
            </a:r>
            <a:r>
              <a:rPr lang="en-US" dirty="0" smtClean="0">
                <a:latin typeface="Trebuchet MS" panose="020B0603020202020204" pitchFamily="34" charset="0"/>
              </a:rPr>
              <a:t>energy reduction</a:t>
            </a:r>
            <a:r>
              <a:rPr lang="en-US" dirty="0">
                <a:latin typeface="Trebuchet MS" panose="020B0603020202020204" pitchFamily="34" charset="0"/>
              </a:rPr>
              <a:t>, material savings, labor savings, or throughput increases; and the </a:t>
            </a:r>
            <a:r>
              <a:rPr lang="en-US" dirty="0" smtClean="0">
                <a:latin typeface="Trebuchet MS" panose="020B0603020202020204" pitchFamily="34" charset="0"/>
              </a:rPr>
              <a:t>program </a:t>
            </a:r>
            <a:r>
              <a:rPr lang="en-IN" dirty="0" smtClean="0">
                <a:latin typeface="Trebuchet MS" panose="020B0603020202020204" pitchFamily="34" charset="0"/>
              </a:rPr>
              <a:t>office </a:t>
            </a:r>
            <a:r>
              <a:rPr lang="en-IN" dirty="0">
                <a:latin typeface="Trebuchet MS" panose="020B0603020202020204" pitchFamily="34" charset="0"/>
              </a:rPr>
              <a:t>does capture these</a:t>
            </a:r>
            <a:r>
              <a:rPr lang="en-IN" dirty="0" smtClean="0"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With the value of replication in both the soft values </a:t>
            </a:r>
            <a:r>
              <a:rPr lang="en-US" dirty="0" smtClean="0">
                <a:latin typeface="Trebuchet MS" panose="020B0603020202020204" pitchFamily="34" charset="0"/>
              </a:rPr>
              <a:t>and the </a:t>
            </a:r>
            <a:r>
              <a:rPr lang="en-US" dirty="0">
                <a:latin typeface="Trebuchet MS" panose="020B0603020202020204" pitchFamily="34" charset="0"/>
              </a:rPr>
              <a:t>hard dollars, there is enough bottom-line value to continue pursuing better </a:t>
            </a:r>
            <a:r>
              <a:rPr lang="en-US" dirty="0" smtClean="0">
                <a:latin typeface="Trebuchet MS" panose="020B0603020202020204" pitchFamily="34" charset="0"/>
              </a:rPr>
              <a:t>ways of </a:t>
            </a:r>
            <a:r>
              <a:rPr lang="en-US" dirty="0">
                <a:latin typeface="Trebuchet MS" panose="020B0603020202020204" pitchFamily="34" charset="0"/>
              </a:rPr>
              <a:t>doing business through the Best-Practice Replication process</a:t>
            </a:r>
            <a:r>
              <a:rPr lang="en-US" dirty="0" smtClean="0"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Depending on the community, practitioners and users have a variety of ways </a:t>
            </a:r>
            <a:r>
              <a:rPr lang="en-US" dirty="0" smtClean="0">
                <a:latin typeface="Trebuchet MS" panose="020B0603020202020204" pitchFamily="34" charset="0"/>
              </a:rPr>
              <a:t>to </a:t>
            </a:r>
            <a:r>
              <a:rPr lang="en-IN" dirty="0" smtClean="0">
                <a:latin typeface="Trebuchet MS" panose="020B0603020202020204" pitchFamily="34" charset="0"/>
              </a:rPr>
              <a:t>express </a:t>
            </a:r>
            <a:r>
              <a:rPr lang="en-IN" dirty="0">
                <a:latin typeface="Trebuchet MS" panose="020B0603020202020204" pitchFamily="34" charset="0"/>
              </a:rPr>
              <a:t>value</a:t>
            </a:r>
            <a:r>
              <a:rPr lang="en-IN" dirty="0" smtClean="0"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latin typeface="Trebuchet MS" panose="020B0603020202020204" pitchFamily="34" charset="0"/>
              </a:rPr>
              <a:t>The </a:t>
            </a:r>
            <a:r>
              <a:rPr lang="en-IN" dirty="0" smtClean="0">
                <a:latin typeface="Trebuchet MS" panose="020B0603020202020204" pitchFamily="34" charset="0"/>
              </a:rPr>
              <a:t>point </a:t>
            </a:r>
            <a:r>
              <a:rPr lang="en-US" dirty="0" smtClean="0">
                <a:latin typeface="Trebuchet MS" panose="020B0603020202020204" pitchFamily="34" charset="0"/>
              </a:rPr>
              <a:t>is </a:t>
            </a:r>
            <a:r>
              <a:rPr lang="en-US" dirty="0">
                <a:latin typeface="Trebuchet MS" panose="020B0603020202020204" pitchFamily="34" charset="0"/>
              </a:rPr>
              <a:t>that each community measures their improvement, in their own metrics and </a:t>
            </a:r>
            <a:r>
              <a:rPr lang="en-US" dirty="0" smtClean="0">
                <a:latin typeface="Trebuchet MS" panose="020B0603020202020204" pitchFamily="34" charset="0"/>
              </a:rPr>
              <a:t>in their </a:t>
            </a:r>
            <a:r>
              <a:rPr lang="en-US" dirty="0">
                <a:latin typeface="Trebuchet MS" panose="020B0603020202020204" pitchFamily="34" charset="0"/>
              </a:rPr>
              <a:t>own language. The practitioners want and need to see value in their own terms.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283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Measures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Knowledge Management Too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1" y="1901103"/>
            <a:ext cx="5868785" cy="4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16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Measures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Each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community of practice picks its own measures, and in many cases,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these measures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are unique to that community of practice. They develop or use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measures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applicable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to their business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During 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process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developing a community of practice, one important step is to determine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measures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and metrics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focal point in each community of practice is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responsible for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collecting measures. And, in each picture sheet, there is a field to report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value 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improvement. In some communities, it is mandatory to complete this field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If they do not replicate the practice, then they must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explain why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If so, they must explain the value to them.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64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2434304" y="1093598"/>
            <a:ext cx="64767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Ford Motor Company-Background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131" y="2028305"/>
            <a:ext cx="7065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Its licensed, multiple-step knowledge-sharing process, called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corporate-wide initiative with recognized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successes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since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mid 1990s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This rigorous, defined, and measurable process establishes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how to collect and approve practices that can be disseminated and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implemented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across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company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41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Measures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case of communities of practice, the measures are important to making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decisions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replicate. The replicating site can relate to what the originator saved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 improved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can identify benefits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program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office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encourages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each community to leverage activities it already does for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measurement not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invent new things to be measured on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 knowledge management to succeed, there needs to exist trust,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relationships and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 indicator of value. What the knowledge management program office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encourages 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sense of obligation to share something of value, which in this case a means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improve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day-to-day process. People need to understand and trust the values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described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by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measures.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819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Measures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Because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many measures are specific to a community of practice, generic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measures are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not included.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Metrics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tend to be dynamic and evolve as the community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practice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matures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most communities of practice, there are a select, few measures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that are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relevant to the community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members.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Therefore, determining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which ones are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most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successful depends on the community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The stakeholders are the ones who support the Best-Practice Replication process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program office has learned that there needs to be some measure of dollars in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each community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practice to satisfy the stakeholders, even if the majority of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real measures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may not be fully quantifiable.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81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Measures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stakeholders typically have higher level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key indicators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Measures are reported at the plant and executive levels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 Best-Practice Replication, the number of replications is the most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valuable measure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because senior leadership can recognize if employees are using the process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Additionally, in the picture sheets, leaders can see both the hard and soft value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replications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485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Benefits of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The power of Knowledge Management: Why you need to document an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" y="1878676"/>
            <a:ext cx="6858030" cy="45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069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Benefits of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Although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was developed and is used primarily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drive improvement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manufacturing and business support activities, one of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most significant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improvements has been to the safety of Ford’s employees with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derivative called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global preliminary incident reporting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Best-Practice Replication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process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immediately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communicates these to the more than 700 safety engineers globally as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 alert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be aware of any conditions that led to the incident or near miss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 subset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these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becomes an immediate corrective action, where the safety engineers are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required to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confirm compliance to the actions described.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45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Benefits of KM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1998 Ford’s Occupational Health and Safety office measured that for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every 200,000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hours worked there was an average of 7.4 accidents that resulted in lost time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2002 the average was 1.9 accidents. This is a significant benefit measurable by a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very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specific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industry-wide metric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Use of Best-Practice Replication was not the sole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reason for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improvement, but it was certainly an enabler and contributor through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awareness and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replication of corrective actions.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67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Making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4" name="Picture 2" descr="Preparing a Business Case for SAP S/4HANA Conve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8" y="2042640"/>
            <a:ext cx="6111821" cy="42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485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Making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415636" y="1828800"/>
            <a:ext cx="7031161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In </a:t>
            </a:r>
            <a:r>
              <a:rPr lang="en-US" dirty="0">
                <a:solidFill>
                  <a:srgbClr val="081EF2"/>
                </a:solidFill>
              </a:rPr>
              <a:t>the case of Best-Practice Replication, there was no business case needed for </a:t>
            </a:r>
            <a:r>
              <a:rPr lang="en-US" dirty="0" smtClean="0">
                <a:solidFill>
                  <a:srgbClr val="081EF2"/>
                </a:solidFill>
              </a:rPr>
              <a:t>its development</a:t>
            </a:r>
            <a:r>
              <a:rPr lang="en-US" dirty="0">
                <a:solidFill>
                  <a:srgbClr val="081EF2"/>
                </a:solidFill>
              </a:rPr>
              <a:t>. The value and long-term benefits were visualized in the minds of </a:t>
            </a:r>
            <a:r>
              <a:rPr lang="en-US" dirty="0" smtClean="0">
                <a:solidFill>
                  <a:srgbClr val="081EF2"/>
                </a:solidFill>
              </a:rPr>
              <a:t>visionary leadership</a:t>
            </a:r>
            <a:r>
              <a:rPr lang="en-US" dirty="0">
                <a:solidFill>
                  <a:srgbClr val="081EF2"/>
                </a:solidFill>
              </a:rPr>
              <a:t>, and their expectations were communicated to those charged </a:t>
            </a:r>
            <a:r>
              <a:rPr lang="en-US" dirty="0" smtClean="0">
                <a:solidFill>
                  <a:srgbClr val="081EF2"/>
                </a:solidFill>
              </a:rPr>
              <a:t>with </a:t>
            </a:r>
            <a:r>
              <a:rPr lang="en-IN" dirty="0" smtClean="0">
                <a:solidFill>
                  <a:srgbClr val="081EF2"/>
                </a:solidFill>
              </a:rPr>
              <a:t>implementation.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In the case of other knowledge management initiatives, leadership provides </a:t>
            </a:r>
            <a:r>
              <a:rPr lang="en-US" dirty="0" smtClean="0">
                <a:solidFill>
                  <a:srgbClr val="081EF2"/>
                </a:solidFill>
              </a:rPr>
              <a:t>the vision</a:t>
            </a:r>
            <a:r>
              <a:rPr lang="en-US" dirty="0">
                <a:solidFill>
                  <a:srgbClr val="081EF2"/>
                </a:solidFill>
              </a:rPr>
              <a:t>, assembles a team to investigate, and provides the budget based upon the </a:t>
            </a:r>
            <a:r>
              <a:rPr lang="en-US" dirty="0" smtClean="0">
                <a:solidFill>
                  <a:srgbClr val="081EF2"/>
                </a:solidFill>
              </a:rPr>
              <a:t>team’s </a:t>
            </a:r>
            <a:r>
              <a:rPr lang="en-IN" dirty="0" smtClean="0">
                <a:solidFill>
                  <a:srgbClr val="081EF2"/>
                </a:solidFill>
              </a:rPr>
              <a:t>implementation </a:t>
            </a:r>
            <a:r>
              <a:rPr lang="en-IN" dirty="0">
                <a:solidFill>
                  <a:srgbClr val="081EF2"/>
                </a:solidFill>
              </a:rPr>
              <a:t>proposal</a:t>
            </a:r>
            <a:r>
              <a:rPr lang="en-IN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IT budget has discretionary funding available for future </a:t>
            </a:r>
            <a:r>
              <a:rPr lang="en-US" dirty="0" smtClean="0">
                <a:solidFill>
                  <a:srgbClr val="081EF2"/>
                </a:solidFill>
              </a:rPr>
              <a:t>knowledge </a:t>
            </a:r>
            <a:r>
              <a:rPr lang="en-IN" dirty="0" smtClean="0">
                <a:solidFill>
                  <a:srgbClr val="081EF2"/>
                </a:solidFill>
              </a:rPr>
              <a:t>management </a:t>
            </a:r>
            <a:r>
              <a:rPr lang="en-IN" dirty="0">
                <a:solidFill>
                  <a:srgbClr val="081EF2"/>
                </a:solidFill>
              </a:rPr>
              <a:t>initiatives.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5231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Making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Evidence </a:t>
            </a:r>
            <a:r>
              <a:rPr lang="en-US" dirty="0">
                <a:solidFill>
                  <a:srgbClr val="081EF2"/>
                </a:solidFill>
              </a:rPr>
              <a:t>for knowledge management substantiation most often comes from </a:t>
            </a:r>
            <a:r>
              <a:rPr lang="en-US" dirty="0" smtClean="0">
                <a:solidFill>
                  <a:srgbClr val="081EF2"/>
                </a:solidFill>
              </a:rPr>
              <a:t>a survey </a:t>
            </a:r>
            <a:r>
              <a:rPr lang="en-US" dirty="0">
                <a:solidFill>
                  <a:srgbClr val="081EF2"/>
                </a:solidFill>
              </a:rPr>
              <a:t>of the potential users with estimates of time saved through the use of </a:t>
            </a:r>
            <a:r>
              <a:rPr lang="en-US" dirty="0" smtClean="0">
                <a:solidFill>
                  <a:srgbClr val="081EF2"/>
                </a:solidFill>
              </a:rPr>
              <a:t>knowledge management </a:t>
            </a:r>
            <a:r>
              <a:rPr lang="en-US" dirty="0">
                <a:solidFill>
                  <a:srgbClr val="081EF2"/>
                </a:solidFill>
              </a:rPr>
              <a:t>initiatives as the value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For example, a survey of product </a:t>
            </a:r>
            <a:r>
              <a:rPr lang="en-US" dirty="0" smtClean="0">
                <a:solidFill>
                  <a:srgbClr val="081EF2"/>
                </a:solidFill>
              </a:rPr>
              <a:t>development engineers </a:t>
            </a:r>
            <a:r>
              <a:rPr lang="en-US" dirty="0">
                <a:solidFill>
                  <a:srgbClr val="081EF2"/>
                </a:solidFill>
              </a:rPr>
              <a:t>in the late 1990s found that engineers were spending approximately </a:t>
            </a:r>
            <a:r>
              <a:rPr lang="en-US" dirty="0" smtClean="0">
                <a:solidFill>
                  <a:srgbClr val="081EF2"/>
                </a:solidFill>
              </a:rPr>
              <a:t>25 percent </a:t>
            </a:r>
            <a:r>
              <a:rPr lang="en-US" dirty="0">
                <a:solidFill>
                  <a:srgbClr val="081EF2"/>
                </a:solidFill>
              </a:rPr>
              <a:t>of their time looking for information and finding only about 10 percent </a:t>
            </a:r>
            <a:r>
              <a:rPr lang="en-US" dirty="0" smtClean="0">
                <a:solidFill>
                  <a:srgbClr val="081EF2"/>
                </a:solidFill>
              </a:rPr>
              <a:t>of what </a:t>
            </a:r>
            <a:r>
              <a:rPr lang="en-US" dirty="0">
                <a:solidFill>
                  <a:srgbClr val="081EF2"/>
                </a:solidFill>
              </a:rPr>
              <a:t>they needed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These </a:t>
            </a:r>
            <a:r>
              <a:rPr lang="en-US" dirty="0">
                <a:solidFill>
                  <a:srgbClr val="081EF2"/>
                </a:solidFill>
              </a:rPr>
              <a:t>survey results served as the genesis for </a:t>
            </a:r>
            <a:r>
              <a:rPr lang="en-US" dirty="0" smtClean="0">
                <a:solidFill>
                  <a:srgbClr val="081EF2"/>
                </a:solidFill>
              </a:rPr>
              <a:t>knowledge-based engineering</a:t>
            </a:r>
            <a:r>
              <a:rPr lang="en-US" dirty="0">
                <a:solidFill>
                  <a:srgbClr val="081EF2"/>
                </a:solidFill>
              </a:rPr>
              <a:t>, which in turn made the engineers more productive.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3623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Compelling components of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8" name="Picture 2" descr="What is a Business Case? | 280 Gro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r="8845" b="15764"/>
          <a:stretch/>
        </p:blipFill>
        <p:spPr bwMode="auto">
          <a:xfrm>
            <a:off x="367566" y="2042640"/>
            <a:ext cx="6847881" cy="43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04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2434304" y="1093598"/>
            <a:ext cx="64767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Ford Motor Company-BPR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131" y="2028305"/>
            <a:ext cx="7065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Best-Practice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Replication:</a:t>
            </a:r>
          </a:p>
          <a:p>
            <a:pPr algn="just"/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process is characterized by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three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primary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activities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:</a:t>
            </a:r>
          </a:p>
          <a:p>
            <a:pPr algn="just"/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Capture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proven, valued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practices.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Quantify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or qualify the value added to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organization.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Manage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process using real-time status and reports, policy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      deployment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management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reviews.</a:t>
            </a: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6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Compelling components of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case of Best-Practice Replication, the value provided year after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year 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compelling to leadership. Enlightened leadership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understands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intangible yet valuable benefits of knowledge management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Over the years,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program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office has observed the number of communities grow as seasoned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managers with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community experience move around the organization to areas that do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not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have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communities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 is the responsibility of the investigating teams to determine if a request is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knowledge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management initiative or simply a repository or business process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automation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project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03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Compelling components of the Business Case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Business </a:t>
            </a:r>
            <a:r>
              <a:rPr lang="en-US" dirty="0">
                <a:solidFill>
                  <a:srgbClr val="081EF2"/>
                </a:solidFill>
              </a:rPr>
              <a:t>process automation projects do require a stringent business </a:t>
            </a:r>
            <a:r>
              <a:rPr lang="en-US" dirty="0" smtClean="0">
                <a:solidFill>
                  <a:srgbClr val="081EF2"/>
                </a:solidFill>
              </a:rPr>
              <a:t>case and </a:t>
            </a:r>
            <a:r>
              <a:rPr lang="en-US" dirty="0">
                <a:solidFill>
                  <a:srgbClr val="081EF2"/>
                </a:solidFill>
              </a:rPr>
              <a:t>ROI calculation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If </a:t>
            </a:r>
            <a:r>
              <a:rPr lang="en-US" dirty="0">
                <a:solidFill>
                  <a:srgbClr val="081EF2"/>
                </a:solidFill>
              </a:rPr>
              <a:t>a business case were required for other knowledge </a:t>
            </a:r>
            <a:r>
              <a:rPr lang="en-US" dirty="0" smtClean="0">
                <a:solidFill>
                  <a:srgbClr val="081EF2"/>
                </a:solidFill>
              </a:rPr>
              <a:t>management initiatives</a:t>
            </a:r>
            <a:r>
              <a:rPr lang="en-US" dirty="0">
                <a:solidFill>
                  <a:srgbClr val="081EF2"/>
                </a:solidFill>
              </a:rPr>
              <a:t>, then the most compelling components might be survey results from </a:t>
            </a:r>
            <a:r>
              <a:rPr lang="en-US" dirty="0" smtClean="0">
                <a:solidFill>
                  <a:srgbClr val="081EF2"/>
                </a:solidFill>
              </a:rPr>
              <a:t>the persons </a:t>
            </a:r>
            <a:r>
              <a:rPr lang="en-US" dirty="0">
                <a:solidFill>
                  <a:srgbClr val="081EF2"/>
                </a:solidFill>
              </a:rPr>
              <a:t>who would indicate the potential value and results from a </a:t>
            </a:r>
            <a:r>
              <a:rPr lang="en-US" dirty="0" smtClean="0">
                <a:solidFill>
                  <a:srgbClr val="081EF2"/>
                </a:solidFill>
              </a:rPr>
              <a:t>knowledge management </a:t>
            </a:r>
            <a:r>
              <a:rPr lang="en-US" dirty="0">
                <a:solidFill>
                  <a:srgbClr val="081EF2"/>
                </a:solidFill>
              </a:rPr>
              <a:t>initiative pilot of the conducted without any technology investments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least compelling components would be fabricated and inflated savings </a:t>
            </a:r>
            <a:r>
              <a:rPr lang="en-US" dirty="0" smtClean="0">
                <a:solidFill>
                  <a:srgbClr val="081EF2"/>
                </a:solidFill>
              </a:rPr>
              <a:t>expressed in </a:t>
            </a:r>
            <a:r>
              <a:rPr lang="en-US" dirty="0">
                <a:solidFill>
                  <a:srgbClr val="081EF2"/>
                </a:solidFill>
              </a:rPr>
              <a:t>dollars and statements like: “This is the way ABC company does it, and we need </a:t>
            </a:r>
            <a:r>
              <a:rPr lang="en-US" dirty="0" smtClean="0">
                <a:solidFill>
                  <a:srgbClr val="081EF2"/>
                </a:solidFill>
              </a:rPr>
              <a:t>to </a:t>
            </a:r>
            <a:r>
              <a:rPr lang="en-IN" dirty="0" smtClean="0">
                <a:solidFill>
                  <a:srgbClr val="081EF2"/>
                </a:solidFill>
              </a:rPr>
              <a:t>do </a:t>
            </a:r>
            <a:r>
              <a:rPr lang="en-IN" dirty="0">
                <a:solidFill>
                  <a:srgbClr val="081EF2"/>
                </a:solidFill>
              </a:rPr>
              <a:t>the same.”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6655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Managing Stakeholder Expectations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Stakeholder Theory and For-Profit Trade Sh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042640"/>
            <a:ext cx="6816436" cy="4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754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Managing Stakeholder Expectations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Ford, the stakeholders tend to be general managers or directors; they are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rarely found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at the middle management level. These stakeholders set the expectations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provide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budget and the resources for knowledge management activities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A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properly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designed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implemented knowledge management initiative has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stakeholders’ involvement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the planning, in the initial implementation, and in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periodically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reviewing the results.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 stakeholder changes, it is the job of the program office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find a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new stakeholder and bring that person on board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 is important that results are reviewed with the stakeholders frequently 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onset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Over time the frequency of predetermined intervals can diminish.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05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Managing Stakeholder Expectations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If there are no results to review, the knowledge management initiative is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not adding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value and should be revised or stopped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failed knowledge management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initiative almost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ensures that future attempts will meet resistance, so it is important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not to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fail in the beginning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cost of travel in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initial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investigation of the Best-Practice Replication process was unanticipated,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benefits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it were the personal relationships that developed within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communities 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practice and the recognition that this process does add value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team felt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obligation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make Best-Practice Replication work and deliver value because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they were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instrumental in developing the process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755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Results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Logo Design: Phase I Results — Dreams 'N Mo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/>
          <a:stretch/>
        </p:blipFill>
        <p:spPr bwMode="auto">
          <a:xfrm>
            <a:off x="731521" y="2055601"/>
            <a:ext cx="6434050" cy="40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0622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4240" y="1497993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960" y="1059873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KM Results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246" y="2102950"/>
            <a:ext cx="7065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banner years, the Best-Practice Replication process has delivered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approximately $200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million in annual value since 1995, and Ford has documented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approximately $1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billion of hard value from 1995 to 2002.</a:t>
            </a: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24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Investments, Results and Drivers of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AutoShape 2" descr="Drivers of Success - BuyUrTicket.COM"/>
          <p:cNvSpPr>
            <a:spLocks noChangeAspect="1" noChangeArrowheads="1"/>
          </p:cNvSpPr>
          <p:nvPr/>
        </p:nvSpPr>
        <p:spPr bwMode="auto">
          <a:xfrm>
            <a:off x="155574" y="1036717"/>
            <a:ext cx="1939233" cy="19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20" y="2287559"/>
            <a:ext cx="2207209" cy="2401168"/>
          </a:xfrm>
          <a:prstGeom prst="rect">
            <a:avLst/>
          </a:prstGeom>
        </p:spPr>
      </p:pic>
      <p:pic>
        <p:nvPicPr>
          <p:cNvPr id="3076" name="Picture 4" descr="7 Expert tips for finding safe sources for business investment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2287558"/>
            <a:ext cx="2271741" cy="24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s Character Shows Improvement Result Or Outcome Stock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360" y="2287558"/>
            <a:ext cx="2566617" cy="24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43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Investments, Results and Drivers of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1892" y="1828800"/>
            <a:ext cx="671668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 the knowledge management program office, the two main drivers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metrics are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expand the program’s presence throughout the company and create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 environment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that will increase its value to the business over the years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Best-Practice Replication costs no more than $500,000 annually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administer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support. The investment required of the community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practice members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is their time and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travel.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Travel and meeting costs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are estimated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at $500 thousand annually. These costs are concurrent with other </a:t>
            </a:r>
            <a:r>
              <a:rPr lang="en-US" dirty="0" err="1" smtClean="0">
                <a:solidFill>
                  <a:srgbClr val="081EF2"/>
                </a:solidFill>
                <a:latin typeface="Trebuchet MS" panose="020B0603020202020204" pitchFamily="34" charset="0"/>
              </a:rPr>
              <a:t>businessneeds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travel and meet and are not specific to Best-Practice Replication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algn="just">
              <a:buClr>
                <a:srgbClr val="FF0000"/>
              </a:buClr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45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Investments, Results and Drivers of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8517" y="1845427"/>
            <a:ext cx="67333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 smtClean="0">
                <a:solidFill>
                  <a:srgbClr val="081EF2"/>
                </a:solidFill>
                <a:latin typeface="AGaramond-Regular"/>
              </a:rPr>
              <a:t>Additionally, </a:t>
            </a:r>
            <a:r>
              <a:rPr lang="en-US" dirty="0" smtClean="0">
                <a:solidFill>
                  <a:srgbClr val="081EF2"/>
                </a:solidFill>
                <a:latin typeface="AGaramond-Regular"/>
              </a:rPr>
              <a:t>using </a:t>
            </a:r>
            <a:r>
              <a:rPr lang="en-US" dirty="0">
                <a:solidFill>
                  <a:srgbClr val="081EF2"/>
                </a:solidFill>
                <a:latin typeface="AGaramond-Regular"/>
              </a:rPr>
              <a:t>and sharing knowledge shows up on the annual performance reviews for </a:t>
            </a:r>
            <a:r>
              <a:rPr lang="en-US" dirty="0" smtClean="0">
                <a:solidFill>
                  <a:srgbClr val="081EF2"/>
                </a:solidFill>
                <a:latin typeface="AGaramond-Regular"/>
              </a:rPr>
              <a:t>the focal </a:t>
            </a:r>
            <a:r>
              <a:rPr lang="en-US" dirty="0">
                <a:solidFill>
                  <a:srgbClr val="081EF2"/>
                </a:solidFill>
                <a:latin typeface="AGaramond-Regular"/>
              </a:rPr>
              <a:t>points and gatekeepers within each community. This step was taken to </a:t>
            </a:r>
            <a:r>
              <a:rPr lang="en-US" dirty="0" smtClean="0">
                <a:solidFill>
                  <a:srgbClr val="081EF2"/>
                </a:solidFill>
                <a:latin typeface="AGaramond-Regular"/>
              </a:rPr>
              <a:t>increase the </a:t>
            </a:r>
            <a:r>
              <a:rPr lang="en-US" dirty="0">
                <a:solidFill>
                  <a:srgbClr val="081EF2"/>
                </a:solidFill>
                <a:latin typeface="AGaramond-Regular"/>
              </a:rPr>
              <a:t>penetration of best practices and further develop the environment to </a:t>
            </a:r>
            <a:r>
              <a:rPr lang="en-US" dirty="0" smtClean="0">
                <a:solidFill>
                  <a:srgbClr val="081EF2"/>
                </a:solidFill>
                <a:latin typeface="AGaramond-Regular"/>
              </a:rPr>
              <a:t>drive </a:t>
            </a:r>
            <a:r>
              <a:rPr lang="en-IN" dirty="0" smtClean="0">
                <a:solidFill>
                  <a:srgbClr val="081EF2"/>
                </a:solidFill>
                <a:latin typeface="AGaramond-Regular"/>
              </a:rPr>
              <a:t>participation.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AGaramond-Regular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program office considers the values reported by Best-Practice Replication, </a:t>
            </a:r>
            <a:r>
              <a:rPr lang="en-US" dirty="0" smtClean="0">
                <a:solidFill>
                  <a:srgbClr val="081EF2"/>
                </a:solidFill>
              </a:rPr>
              <a:t>in addition </a:t>
            </a:r>
            <a:r>
              <a:rPr lang="en-US" dirty="0">
                <a:solidFill>
                  <a:srgbClr val="081EF2"/>
                </a:solidFill>
              </a:rPr>
              <a:t>to the hard savings, to be a barometer rather than hard savings. </a:t>
            </a:r>
            <a:r>
              <a:rPr lang="en-US" dirty="0" smtClean="0">
                <a:solidFill>
                  <a:srgbClr val="081EF2"/>
                </a:solidFill>
              </a:rPr>
              <a:t>Each organization </a:t>
            </a:r>
            <a:r>
              <a:rPr lang="en-US" dirty="0">
                <a:solidFill>
                  <a:srgbClr val="081EF2"/>
                </a:solidFill>
              </a:rPr>
              <a:t>has specific means to officially capture the actual financial impact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Additionally, in an attempt to link the value of the activity to Ford’s </a:t>
            </a:r>
            <a:r>
              <a:rPr lang="en-US" dirty="0" smtClean="0">
                <a:solidFill>
                  <a:srgbClr val="081EF2"/>
                </a:solidFill>
              </a:rPr>
              <a:t>performance measurement </a:t>
            </a:r>
            <a:r>
              <a:rPr lang="en-US" dirty="0">
                <a:solidFill>
                  <a:srgbClr val="081EF2"/>
                </a:solidFill>
              </a:rPr>
              <a:t>system, the role of focal point and gatekeeper are now part of formal </a:t>
            </a:r>
            <a:r>
              <a:rPr lang="en-US" dirty="0" smtClean="0">
                <a:solidFill>
                  <a:srgbClr val="081EF2"/>
                </a:solidFill>
              </a:rPr>
              <a:t>job descriptions</a:t>
            </a:r>
            <a:r>
              <a:rPr lang="en-US" dirty="0">
                <a:solidFill>
                  <a:srgbClr val="081EF2"/>
                </a:solidFill>
              </a:rPr>
              <a:t>, so people in those roles are measured against it.</a:t>
            </a:r>
            <a:endParaRPr lang="en-IN" dirty="0">
              <a:solidFill>
                <a:srgbClr val="081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2434304" y="1093598"/>
            <a:ext cx="64767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Ford Motor Company-BPR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891" t="16926" r="33761" b="5071"/>
          <a:stretch/>
        </p:blipFill>
        <p:spPr>
          <a:xfrm>
            <a:off x="216131" y="1617480"/>
            <a:ext cx="7315202" cy="49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789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IN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Modules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8" name="Picture 2" descr="4 Drivers to Professional Success - Sales Pro Insi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2042641"/>
            <a:ext cx="5403272" cy="43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37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 of KM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Everyone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is busy. But if a knowledge management initiative adds value to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day to-day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work, then it will be used to improve both daily and future work practices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predictors and drivers are the same for any knowledge management initiative: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willingness and passion to share and re-use knowledge. Nourishing this type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culture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requires the leadership of senior management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message needs to be that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company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needs invention and innovation to improve, and it should leverage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work and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experience of others as the starting point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1207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 of KM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Peer recognition and a sense of healthy competition are also important factors</a:t>
            </a:r>
            <a:r>
              <a:rPr lang="en-US" dirty="0" smtClean="0">
                <a:solidFill>
                  <a:srgbClr val="081EF2"/>
                </a:solidFill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design of the knowledge management initiative must have clear </a:t>
            </a:r>
            <a:r>
              <a:rPr lang="en-US" dirty="0" smtClean="0">
                <a:solidFill>
                  <a:srgbClr val="081EF2"/>
                </a:solidFill>
              </a:rPr>
              <a:t>business related </a:t>
            </a:r>
            <a:r>
              <a:rPr lang="en-IN" dirty="0" smtClean="0">
                <a:solidFill>
                  <a:srgbClr val="081EF2"/>
                </a:solidFill>
              </a:rPr>
              <a:t>objectives.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</a:rPr>
              <a:t>The key differentiator between those who achieve results and those who do not </a:t>
            </a:r>
            <a:r>
              <a:rPr lang="en-US" dirty="0" smtClean="0">
                <a:solidFill>
                  <a:srgbClr val="081EF2"/>
                </a:solidFill>
              </a:rPr>
              <a:t>is passion</a:t>
            </a:r>
            <a:r>
              <a:rPr lang="en-US" dirty="0">
                <a:solidFill>
                  <a:srgbClr val="081EF2"/>
                </a:solidFill>
              </a:rPr>
              <a:t>, according to </a:t>
            </a:r>
            <a:r>
              <a:rPr lang="en-US" dirty="0" err="1">
                <a:solidFill>
                  <a:srgbClr val="081EF2"/>
                </a:solidFill>
              </a:rPr>
              <a:t>Kwiecien</a:t>
            </a:r>
            <a:r>
              <a:rPr lang="en-US" dirty="0">
                <a:solidFill>
                  <a:srgbClr val="081EF2"/>
                </a:solidFill>
              </a:rPr>
              <a:t>. </a:t>
            </a:r>
            <a:endParaRPr lang="en-US" dirty="0" smtClean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A </a:t>
            </a:r>
            <a:r>
              <a:rPr lang="en-US" dirty="0">
                <a:solidFill>
                  <a:srgbClr val="081EF2"/>
                </a:solidFill>
              </a:rPr>
              <a:t>community of practice will thrive if its culture is </a:t>
            </a:r>
            <a:r>
              <a:rPr lang="en-US" dirty="0" smtClean="0">
                <a:solidFill>
                  <a:srgbClr val="081EF2"/>
                </a:solidFill>
              </a:rPr>
              <a:t>one that </a:t>
            </a:r>
            <a:r>
              <a:rPr lang="en-US" dirty="0">
                <a:solidFill>
                  <a:srgbClr val="081EF2"/>
                </a:solidFill>
              </a:rPr>
              <a:t>exhibits a passion for sharing and helping, passion for knowledge, and passion </a:t>
            </a:r>
            <a:r>
              <a:rPr lang="en-US" dirty="0" smtClean="0">
                <a:solidFill>
                  <a:srgbClr val="081EF2"/>
                </a:solidFill>
              </a:rPr>
              <a:t>for improvement</a:t>
            </a:r>
            <a:r>
              <a:rPr lang="en-US" dirty="0">
                <a:solidFill>
                  <a:srgbClr val="081EF2"/>
                </a:solidFill>
              </a:rPr>
              <a:t>. </a:t>
            </a:r>
            <a:endParaRPr lang="en-US" dirty="0" smtClean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</a:rPr>
              <a:t>People </a:t>
            </a:r>
            <a:r>
              <a:rPr lang="en-US" dirty="0">
                <a:solidFill>
                  <a:srgbClr val="081EF2"/>
                </a:solidFill>
              </a:rPr>
              <a:t>in the program office and in the gatekeeper and focal </a:t>
            </a:r>
            <a:r>
              <a:rPr lang="en-US" dirty="0" smtClean="0">
                <a:solidFill>
                  <a:srgbClr val="081EF2"/>
                </a:solidFill>
              </a:rPr>
              <a:t>point roles </a:t>
            </a:r>
            <a:r>
              <a:rPr lang="en-US" dirty="0">
                <a:solidFill>
                  <a:srgbClr val="081EF2"/>
                </a:solidFill>
              </a:rPr>
              <a:t>all need to show a passion for sharing.</a:t>
            </a: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511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Success Stories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Discover 8 outstanding success stories | Erasmus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42640"/>
            <a:ext cx="6567055" cy="44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97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First Success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first story comes from the material planning and logistics community,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where a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forklift operator at the Norfolk Assembly Plant whose job was to transfer stacks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truck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frames from a rail car to the production area thought that there was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enough space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on the railcar to accommodate five stacks instead of the usual four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Trials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were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conducted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and his idea was proven. The net result was a multimillion dollar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annual freight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cost savings. Because the railcars belong to the railroad, they performed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conversions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Ford shared the freight cost benefit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Although the original success involved one type of frame,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concept was expanded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all frames delivered by rail and to other bulky components as well,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thus multiplying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net effect. The forklift operator received the maximum award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as allowed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by the suggestion program.</a:t>
            </a:r>
            <a:endParaRPr lang="en-IN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42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Success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second success comes from Ford’s energy community. A plant in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Midwest was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investigating the benefits of replacing up to 40 individual air houses on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roof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with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one </a:t>
            </a:r>
            <a:r>
              <a:rPr lang="en-IN" dirty="0" err="1" smtClean="0">
                <a:solidFill>
                  <a:srgbClr val="081EF2"/>
                </a:solidFill>
                <a:latin typeface="Trebuchet MS" panose="020B0603020202020204" pitchFamily="34" charset="0"/>
              </a:rPr>
              <a:t>BigFoot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unit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method used by Ford to calculate the ROI for this type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project would not support the investment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The supplier of the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BigFoot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proposed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to install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unit at his expense and in return be paid a percentage of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resulting savings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over the next 10 years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Five plants now have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BigFoot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 units, and more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are planned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. Savings to Ford will be in the millions of dollars per year for the duration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of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contract and significantly more after expiration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6549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Success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third success story shared by Ford originated in a product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development community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practice.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In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this community, one of the members developed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mathematical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model that associated design variables and features with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known customer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expectations, likes, and dislikes. </a:t>
            </a:r>
            <a:endParaRPr lang="en-US" dirty="0" smtClean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This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predictor model has been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replicated across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all vehicle platforms, and the rule is included within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knowledge-based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engineering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17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Looking Forward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8" y="2055600"/>
            <a:ext cx="3516525" cy="3516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222" y="2377441"/>
            <a:ext cx="4150666" cy="2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01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Looking Forward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Measurement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must by an integral part of the knowledge management process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When establishing a community of practice, determining the measures and metrics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is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critical.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These must be relevant to the work performed by the community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practice and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be a trusted means of measurement readily recognized by members of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community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of practice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Inherent in that is the supposition that the community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shows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value 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to the business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The community of practice stakeholder or sponsor must be recognized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and respected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and value the measures used by the community of practice.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176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Looking Forward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33520" y="1828800"/>
            <a:ext cx="686340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Stakeholders</a:t>
            </a: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need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monitor community health and see community results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The activity of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community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practice must focus on and address business needs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Finally, the technology must support the collection and reporting measures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within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same space used by the community of practice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It needs to be easy as well.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A manager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should be able to access a report within three clicks.</a:t>
            </a: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288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>
              <a:lnSpc>
                <a:spcPct val="100000"/>
              </a:lnSpc>
            </a:pP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More about Ford’s Best-Practice Replication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4854632" y="4222864"/>
            <a:ext cx="2667567" cy="1643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130" y="1581120"/>
            <a:ext cx="73060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During the major recession in the late 1980s, Dale </a:t>
            </a:r>
            <a:r>
              <a:rPr lang="en-US" dirty="0" err="1">
                <a:solidFill>
                  <a:srgbClr val="081EF2"/>
                </a:solidFill>
                <a:latin typeface="Trebuchet MS" panose="020B0603020202020204" pitchFamily="34" charset="0"/>
              </a:rPr>
              <a:t>McKeehan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general manager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vehicle operations at Ford, believed that in order to improve, the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company needed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to leverage and replicate the lessons of others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He commissioned a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team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comprised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one person from every plant with the intent of driving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productivity improvements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based upon the proven successes of others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81EF2"/>
                </a:solidFill>
                <a:latin typeface="Trebuchet MS" panose="020B0603020202020204" pitchFamily="34" charset="0"/>
              </a:rPr>
              <a:t>He believed that </a:t>
            </a:r>
            <a:r>
              <a:rPr lang="en-IN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transferring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knowledge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in this manner would lead to a better way of doing business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81EF2"/>
              </a:solidFill>
              <a:latin typeface="Trebuchet MS" panose="020B0603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During this time team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members learned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of certain process improvements in place in one plant were not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necessarily used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by others.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These improvements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, or best practices, were captured and shared </a:t>
            </a:r>
            <a:r>
              <a:rPr lang="en-US" dirty="0" smtClean="0">
                <a:solidFill>
                  <a:srgbClr val="081EF2"/>
                </a:solidFill>
                <a:latin typeface="Trebuchet MS" panose="020B0603020202020204" pitchFamily="34" charset="0"/>
              </a:rPr>
              <a:t>with the </a:t>
            </a:r>
            <a:r>
              <a:rPr lang="en-US" dirty="0">
                <a:solidFill>
                  <a:srgbClr val="081EF2"/>
                </a:solidFill>
                <a:latin typeface="Trebuchet MS" panose="020B0603020202020204" pitchFamily="34" charset="0"/>
              </a:rPr>
              <a:t>other plants. This was the genesis of Ford’s Best-Practice Replication process.</a:t>
            </a:r>
            <a:endParaRPr lang="en-IN" dirty="0">
              <a:solidFill>
                <a:srgbClr val="081EF2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847600" y="3352680"/>
            <a:ext cx="2923560" cy="70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4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Thank You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523880" y="1581120"/>
            <a:ext cx="7619760" cy="3636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"/>
          <p:cNvSpPr/>
          <p:nvPr/>
        </p:nvSpPr>
        <p:spPr>
          <a:xfrm>
            <a:off x="1371600" y="1143000"/>
            <a:ext cx="777204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 algn="r"/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More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 panose="020B0603020202020204" pitchFamily="34" charset="0"/>
              </a:rPr>
              <a:t>about Ford’s Best-Practice Replication </a:t>
            </a: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  <a:p>
            <a:pPr marL="343080" indent="-342720" algn="r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3"/>
          <p:cNvSpPr/>
          <p:nvPr/>
        </p:nvSpPr>
        <p:spPr>
          <a:xfrm>
            <a:off x="590760" y="1791360"/>
            <a:ext cx="7005240" cy="472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IN" sz="1800" b="0" strike="noStrike" spc="-1" dirty="0">
              <a:solidFill>
                <a:srgbClr val="081EF2"/>
              </a:solidFill>
              <a:uFill>
                <a:solidFill>
                  <a:srgbClr val="FFFFFF"/>
                </a:solidFill>
              </a:uFill>
              <a:latin typeface="Trebuchet MS" panose="020B0603020202020204" pitchFamily="34" charset="0"/>
            </a:endParaRPr>
          </a:p>
        </p:txBody>
      </p:sp>
      <p:pic>
        <p:nvPicPr>
          <p:cNvPr id="2050" name="Picture 2" descr="https://miro.medium.com/max/2754/0*_bWeeqCQykcQdZC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9" y="1804320"/>
            <a:ext cx="6707815" cy="47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5039</Words>
  <Application>Microsoft Office PowerPoint</Application>
  <PresentationFormat>On-screen Show (4:3)</PresentationFormat>
  <Paragraphs>486</Paragraphs>
  <Slides>80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AGaramond-Regular</vt:lpstr>
      <vt:lpstr>Arial</vt:lpstr>
      <vt:lpstr>DejaVu Sans</vt:lpstr>
      <vt:lpstr>Symbol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dc:description/>
  <cp:lastModifiedBy>hp</cp:lastModifiedBy>
  <cp:revision>362</cp:revision>
  <dcterms:modified xsi:type="dcterms:W3CDTF">2020-04-09T04:33:17Z</dcterms:modified>
  <dc:language>en-IN</dc:language>
</cp:coreProperties>
</file>